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529" r:id="rId3"/>
    <p:sldId id="595" r:id="rId4"/>
    <p:sldId id="605" r:id="rId5"/>
    <p:sldId id="644" r:id="rId6"/>
    <p:sldId id="648" r:id="rId7"/>
    <p:sldId id="649" r:id="rId8"/>
    <p:sldId id="628" r:id="rId9"/>
    <p:sldId id="635" r:id="rId10"/>
    <p:sldId id="627" r:id="rId11"/>
    <p:sldId id="616" r:id="rId12"/>
    <p:sldId id="615" r:id="rId13"/>
    <p:sldId id="630" r:id="rId14"/>
    <p:sldId id="617" r:id="rId15"/>
    <p:sldId id="618" r:id="rId16"/>
    <p:sldId id="619" r:id="rId17"/>
    <p:sldId id="633" r:id="rId18"/>
    <p:sldId id="620" r:id="rId19"/>
    <p:sldId id="621" r:id="rId20"/>
    <p:sldId id="622" r:id="rId21"/>
    <p:sldId id="645" r:id="rId22"/>
    <p:sldId id="623" r:id="rId23"/>
    <p:sldId id="631" r:id="rId24"/>
    <p:sldId id="647" r:id="rId25"/>
    <p:sldId id="624" r:id="rId26"/>
    <p:sldId id="634" r:id="rId27"/>
    <p:sldId id="632" r:id="rId28"/>
    <p:sldId id="637" r:id="rId29"/>
    <p:sldId id="638" r:id="rId30"/>
    <p:sldId id="639" r:id="rId31"/>
    <p:sldId id="640" r:id="rId32"/>
    <p:sldId id="641" r:id="rId33"/>
    <p:sldId id="596" r:id="rId34"/>
    <p:sldId id="597" r:id="rId35"/>
    <p:sldId id="609" r:id="rId36"/>
    <p:sldId id="610" r:id="rId37"/>
    <p:sldId id="598" r:id="rId38"/>
    <p:sldId id="604" r:id="rId39"/>
    <p:sldId id="64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Наталья Грихина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62"/>
    <a:srgbClr val="CAD5D7"/>
    <a:srgbClr val="CE2E1A"/>
    <a:srgbClr val="FF4934"/>
    <a:srgbClr val="9AC2FF"/>
    <a:srgbClr val="FFFFFF"/>
    <a:srgbClr val="FFFF00"/>
    <a:srgbClr val="BDC3C0"/>
    <a:srgbClr val="1C36A4"/>
    <a:srgbClr val="D32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4" autoAdjust="0"/>
    <p:restoredTop sz="99306" autoAdjust="0"/>
  </p:normalViewPr>
  <p:slideViewPr>
    <p:cSldViewPr>
      <p:cViewPr>
        <p:scale>
          <a:sx n="81" d="100"/>
          <a:sy n="81" d="100"/>
        </p:scale>
        <p:origin x="-1122" y="-3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18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pPr>
              <a:defRPr/>
            </a:pPr>
            <a:fld id="{57DD0D90-6155-4204-8DC0-79721D667C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46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11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13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14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15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17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18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19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20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21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23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24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25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33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34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35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4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37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B6E31-10A4-4187-9A67-67CB4C4F2B71}" type="slidenum">
              <a:rPr lang="ru-RU" smtClean="0"/>
              <a:pPr>
                <a:defRPr/>
              </a:pPr>
              <a:t>38</a:t>
            </a:fld>
            <a:endParaRPr lang="ru-RU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5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7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8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9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5pPr>
            <a:lvl6pPr marL="2204550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6pPr>
            <a:lvl7pPr marL="2605377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7pPr>
            <a:lvl8pPr marL="3006204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8pPr>
            <a:lvl9pPr marL="3407032" indent="-200414" defTabSz="3938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34643" algn="l"/>
                <a:tab pos="1269286" algn="l"/>
                <a:tab pos="1903929" algn="l"/>
                <a:tab pos="2538573" algn="l"/>
              </a:tabLst>
              <a:defRPr>
                <a:solidFill>
                  <a:schemeClr val="tx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C1988DD0-EBAF-48F0-AB08-D1EE1A3067A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10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6913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11513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/>
          </a:p>
          <a:p>
            <a:endParaRPr lang="ru-RU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1567C-BE9F-4259-A84A-D4404B4D4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2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3AC6E-D0DE-4064-B53B-75017AF86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8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F997-10C2-4D87-B71E-3CDFAF119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29BFB-A025-46EA-9B5E-4F7A80DD69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11423BE0-671C-4AB4-9C05-8D93CFADD744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3200652-5C7C-4B89-B8B7-63D94066D9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335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BF93B6A-018A-4E7C-B9CA-726A0E68A6AC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D104768-47E8-4762-A745-DF91E1EFCA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1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3CB181-DA97-4A87-91F7-A25D458A8152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EB151CE-4287-48EE-BF24-6C3C0F7DF66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78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EA733DA-5209-4896-9CA5-7D19E01D92EB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EA44922-2072-43B9-995B-994D09B338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744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9257B7E-4A4E-43C1-A482-998483A01454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24CE498-17FF-434C-BF77-19D14CF566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03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F9F071E-91EA-4E8D-8E4D-5A2C643C4A58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29A18CE-0A9D-4BEF-A051-A7C04A2778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20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757D653-0A21-4D71-B1EA-73EA8FFC0EDF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D11268A-7BDB-44B8-BC3D-475F75B4576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8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4D39C-DBF1-4726-A48B-1837CD8F2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61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24825DD-BA63-43E3-8B6B-DA725D99BF1B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0DADE72-1319-424A-85E7-6EEF306EF7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977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12021FE-E0AE-4A35-82A5-3412F3A0E0F9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300EA47-E656-43F8-9031-65DDB13F76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73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E7A2B11-34DD-4A4C-A61B-D3293F80E01B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D763BBD-A982-4FB8-ADA2-4D301858BD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996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3E537198-E885-4C54-9111-AF26E934150F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EFC9BA8-1E70-4465-A469-D28BDFA9ED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09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69021-B70F-424D-95FB-C3DBB58C8C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B9181-A95B-49B3-91FE-506E78F1B1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159D8-ED62-420A-A7BD-900EF5727B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0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F83C1-98EF-4DB3-91A9-40D705229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37E0C-F20E-46AC-A451-C54B2994D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C8D59-34C9-493F-86E0-D818D27A5A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4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8FF7A-69D6-4213-9F27-C8A95A202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1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913E3B47-F62D-4BF2-96BF-078F88DA6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19AF4DE-E13A-49FE-B76D-756733ACD674}" type="datetimeFigureOut">
              <a:rPr lang="ru-RU"/>
              <a:pPr>
                <a:defRPr/>
              </a:pPr>
              <a:t>25.02.2014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C5F96B8-7CFE-4157-A1A1-FF9C4F84EB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jpe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eg"/><Relationship Id="rId11" Type="http://schemas.openxmlformats.org/officeDocument/2006/relationships/image" Target="../media/image5.png"/><Relationship Id="rId5" Type="http://schemas.openxmlformats.org/officeDocument/2006/relationships/image" Target="../media/image72.jpeg"/><Relationship Id="rId10" Type="http://schemas.openxmlformats.org/officeDocument/2006/relationships/image" Target="../media/image8.png"/><Relationship Id="rId4" Type="http://schemas.openxmlformats.org/officeDocument/2006/relationships/image" Target="../media/image71.jpe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220832_pri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r="11165" b="4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11431" y="2057400"/>
            <a:ext cx="9155431" cy="2160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66800" y="2590800"/>
            <a:ext cx="7771638" cy="1143000"/>
          </a:xfrm>
        </p:spPr>
        <p:txBody>
          <a:bodyPr/>
          <a:lstStyle/>
          <a:p>
            <a:pPr algn="r"/>
            <a:r>
              <a:rPr lang="ru-RU" sz="4800" dirty="0">
                <a:solidFill>
                  <a:schemeClr val="tx1"/>
                </a:solidFill>
                <a:latin typeface="Calibri"/>
                <a:cs typeface="Calibri"/>
              </a:rPr>
              <a:t>CRM: Кто ваш покупатель? Клиента надо знать в лицо</a:t>
            </a:r>
          </a:p>
        </p:txBody>
      </p:sp>
      <p:pic>
        <p:nvPicPr>
          <p:cNvPr id="9" name="Picture 4" descr="C:\Users\Natalia\Documents\Для презентаций\stickers-bullet\stre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84" y="21061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Natalia\Documents\Для презентаций\stickers-bullet\sticker-lef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 bwMode="auto">
          <a:xfrm>
            <a:off x="4419600" y="4762884"/>
            <a:ext cx="4723627" cy="457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495800" y="5220084"/>
            <a:ext cx="4648200" cy="457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886200" y="5677284"/>
            <a:ext cx="5257800" cy="457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33600" y="4686684"/>
            <a:ext cx="6629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3000" b="0" dirty="0" smtClean="0">
                <a:latin typeface="Calibri"/>
                <a:cs typeface="Calibri"/>
              </a:rPr>
              <a:t>Иван </a:t>
            </a:r>
            <a:r>
              <a:rPr lang="ru-RU" sz="3000" b="0" dirty="0">
                <a:latin typeface="Calibri"/>
                <a:cs typeface="Calibri"/>
              </a:rPr>
              <a:t>М</a:t>
            </a:r>
            <a:r>
              <a:rPr lang="ru-RU" sz="3000" b="0" dirty="0" smtClean="0">
                <a:latin typeface="Calibri"/>
                <a:cs typeface="Calibri"/>
              </a:rPr>
              <a:t>алышин</a:t>
            </a:r>
            <a:endParaRPr lang="ru-RU" sz="3000" b="0" dirty="0">
              <a:latin typeface="Calibri"/>
              <a:cs typeface="Calibri"/>
            </a:endParaRPr>
          </a:p>
          <a:p>
            <a:pPr algn="r"/>
            <a:r>
              <a:rPr lang="ru-RU" sz="3000" b="0" dirty="0" smtClean="0">
                <a:latin typeface="Calibri"/>
                <a:cs typeface="Calibri"/>
              </a:rPr>
              <a:t>менеджер образовательных программ</a:t>
            </a:r>
            <a:endParaRPr lang="ru-RU" sz="3000" b="0" dirty="0">
              <a:latin typeface="Calibri"/>
              <a:cs typeface="Calibri"/>
            </a:endParaRPr>
          </a:p>
          <a:p>
            <a:pPr algn="r"/>
            <a:r>
              <a:rPr lang="ru-RU" sz="3000" b="0" dirty="0">
                <a:latin typeface="Calibri"/>
                <a:cs typeface="Calibri"/>
              </a:rPr>
              <a:t>компании «1С-Битрикс»</a:t>
            </a:r>
          </a:p>
        </p:txBody>
      </p:sp>
    </p:spTree>
    <p:extLst>
      <p:ext uri="{BB962C8B-B14F-4D97-AF65-F5344CB8AC3E}">
        <p14:creationId xmlns:p14="http://schemas.microsoft.com/office/powerpoint/2010/main" val="17860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r="12590" b="60873"/>
          <a:stretch/>
        </p:blipFill>
        <p:spPr bwMode="auto">
          <a:xfrm>
            <a:off x="225083" y="1289791"/>
            <a:ext cx="8567225" cy="556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Планируйте работу с «</a:t>
            </a:r>
            <a:r>
              <a:rPr lang="ru-RU" sz="2800" b="1" dirty="0" err="1" smtClean="0">
                <a:latin typeface="Calibri" pitchFamily="34" charset="0"/>
                <a:cs typeface="Calibri" pitchFamily="34" charset="0"/>
              </a:rPr>
              <a:t>лидами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»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ая прямоугольная выноска 3"/>
          <p:cNvSpPr/>
          <p:nvPr/>
        </p:nvSpPr>
        <p:spPr bwMode="auto">
          <a:xfrm>
            <a:off x="5783775" y="2362200"/>
            <a:ext cx="2636325" cy="1371600"/>
          </a:xfrm>
          <a:prstGeom prst="wedgeRoundRectCallout">
            <a:avLst>
              <a:gd name="adj1" fmla="val -2448"/>
              <a:gd name="adj2" fmla="val 10634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b="0" dirty="0">
                <a:solidFill>
                  <a:schemeClr val="tx1"/>
                </a:solidFill>
                <a:latin typeface="Calibri"/>
                <a:cs typeface="Calibri"/>
              </a:rPr>
              <a:t>Запланируйте заранее ваши дальнейшие шаги: звонок потенциальному клиенту, встречу, задачу, письмо.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" r="2540" b="54845"/>
          <a:stretch/>
        </p:blipFill>
        <p:spPr bwMode="auto">
          <a:xfrm>
            <a:off x="328920" y="1225400"/>
            <a:ext cx="8323761" cy="56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Конвертация «</a:t>
            </a:r>
            <a:r>
              <a:rPr lang="ru-RU" sz="2800" b="1" dirty="0" err="1" smtClean="0">
                <a:latin typeface="Calibri" pitchFamily="34" charset="0"/>
                <a:cs typeface="Calibri" pitchFamily="34" charset="0"/>
              </a:rPr>
              <a:t>лида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»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 bwMode="auto">
          <a:xfrm>
            <a:off x="4876800" y="2362200"/>
            <a:ext cx="3581400" cy="1371600"/>
          </a:xfrm>
          <a:prstGeom prst="wedgeRoundRectCallout">
            <a:avLst>
              <a:gd name="adj1" fmla="val -39718"/>
              <a:gd name="adj2" fmla="val 995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0" dirty="0">
                <a:solidFill>
                  <a:schemeClr val="tx1"/>
                </a:solidFill>
                <a:latin typeface="Calibri"/>
                <a:cs typeface="Calibri"/>
              </a:rPr>
              <a:t>Когда вы начали общаться с потенциальным клиентом, отметьте это в </a:t>
            </a:r>
            <a:r>
              <a:rPr lang="ru-RU" sz="2000" b="0" dirty="0" smtClean="0">
                <a:solidFill>
                  <a:schemeClr val="tx1"/>
                </a:solidFill>
                <a:latin typeface="Calibri"/>
                <a:cs typeface="Calibri"/>
              </a:rPr>
              <a:t>CRM.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829550" y="5105400"/>
            <a:ext cx="933450" cy="3048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Снимок экрана 2013-09-16 в 14.11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3999"/>
            <a:ext cx="8382000" cy="4812214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4"/>
          <a:srcRect t="9387" r="868" b="-1"/>
          <a:stretch/>
        </p:blipFill>
        <p:spPr>
          <a:xfrm>
            <a:off x="1780822" y="2300110"/>
            <a:ext cx="6770511" cy="618295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Контакты клиентов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4343400" y="2286000"/>
            <a:ext cx="3810000" cy="1447800"/>
          </a:xfrm>
          <a:prstGeom prst="wedgeRoundRectCallout">
            <a:avLst>
              <a:gd name="adj1" fmla="val -49248"/>
              <a:gd name="adj2" fmla="val 9669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«Лид» становится потенциальным клиентом? Отметьте это в 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CRM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, загрузите фотографию клиента, его контактную информацию.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8"/>
          <a:srcRect l="2303" t="-251" r="-983" b="34725"/>
          <a:stretch/>
        </p:blipFill>
        <p:spPr>
          <a:xfrm>
            <a:off x="381000" y="4617157"/>
            <a:ext cx="1382889" cy="16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/>
          <a:srcRect l="16839" t="37594" r="775"/>
          <a:stretch/>
        </p:blipFill>
        <p:spPr>
          <a:xfrm>
            <a:off x="0" y="1709992"/>
            <a:ext cx="9144000" cy="4031108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Позвоните клиенту прямо из 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CRM</a:t>
            </a: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ая прямоугольная выноска 8"/>
          <p:cNvSpPr/>
          <p:nvPr/>
        </p:nvSpPr>
        <p:spPr bwMode="auto">
          <a:xfrm>
            <a:off x="2743200" y="1676400"/>
            <a:ext cx="3124200" cy="1371600"/>
          </a:xfrm>
          <a:prstGeom prst="wedgeRoundRectCallout">
            <a:avLst>
              <a:gd name="adj1" fmla="val 56895"/>
              <a:gd name="adj2" fmla="val 1008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b="0" dirty="0">
                <a:solidFill>
                  <a:schemeClr val="accent4"/>
                </a:solidFill>
                <a:latin typeface="Calibri"/>
                <a:cs typeface="Calibri"/>
              </a:rPr>
              <a:t>Позвоните клиенту из «Битрикс24» на его мобильный или стационарный </a:t>
            </a:r>
            <a:r>
              <a:rPr lang="ru-RU" sz="1600" b="0" dirty="0" smtClean="0">
                <a:solidFill>
                  <a:schemeClr val="accent4"/>
                </a:solidFill>
                <a:latin typeface="Calibri"/>
                <a:cs typeface="Calibri"/>
              </a:rPr>
              <a:t>телефон.</a:t>
            </a:r>
            <a:endParaRPr lang="ru-RU" sz="1600" b="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Снимок экрана 2013-09-16 в 13.33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43906"/>
            <a:ext cx="8839200" cy="507561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 rotWithShape="1">
          <a:blip r:embed="rId4"/>
          <a:srcRect t="9387" r="868" b="-1"/>
          <a:stretch/>
        </p:blipFill>
        <p:spPr>
          <a:xfrm>
            <a:off x="1600200" y="2514599"/>
            <a:ext cx="7239000" cy="661079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Управление сделками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4343400" y="2286000"/>
            <a:ext cx="3124200" cy="1371600"/>
          </a:xfrm>
          <a:prstGeom prst="wedgeRoundRectCallout">
            <a:avLst>
              <a:gd name="adj1" fmla="val -49248"/>
              <a:gd name="adj2" fmla="val 9669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ru-RU" sz="1600" b="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ru-RU" sz="1600" b="0" dirty="0" smtClean="0">
                <a:solidFill>
                  <a:schemeClr val="tx1"/>
                </a:solidFill>
                <a:latin typeface="Calibri"/>
                <a:cs typeface="Calibri"/>
              </a:rPr>
              <a:t>Клиент </a:t>
            </a:r>
            <a:r>
              <a:rPr lang="ru-RU" sz="1600" b="0" dirty="0">
                <a:solidFill>
                  <a:schemeClr val="tx1"/>
                </a:solidFill>
                <a:latin typeface="Calibri"/>
                <a:cs typeface="Calibri"/>
              </a:rPr>
              <a:t>готов сделать покупку? </a:t>
            </a:r>
            <a:r>
              <a:rPr lang="ru-RU" sz="1600" b="0" dirty="0" smtClean="0">
                <a:solidFill>
                  <a:schemeClr val="tx1"/>
                </a:solidFill>
                <a:latin typeface="Calibri"/>
                <a:cs typeface="Calibri"/>
              </a:rPr>
              <a:t>Переведите сделку на новую стадию.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7"/>
          <a:srcRect l="1361" t="4726" r="1361" b="29035"/>
          <a:stretch/>
        </p:blipFill>
        <p:spPr>
          <a:xfrm>
            <a:off x="155222" y="4981223"/>
            <a:ext cx="1411111" cy="1876778"/>
          </a:xfrm>
          <a:prstGeom prst="rect">
            <a:avLst/>
          </a:prstGeom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0"/>
            <a:ext cx="9144000" cy="64516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4"/>
          <a:srcRect r="595" b="15201"/>
          <a:stretch/>
        </p:blipFill>
        <p:spPr>
          <a:xfrm>
            <a:off x="3567289" y="2706280"/>
            <a:ext cx="1413933" cy="257053"/>
          </a:xfrm>
          <a:prstGeom prst="rect">
            <a:avLst/>
          </a:prstGeom>
        </p:spPr>
      </p:pic>
      <p:sp>
        <p:nvSpPr>
          <p:cNvPr id="8" name="Скругленная прямоугольная выноска 7"/>
          <p:cNvSpPr/>
          <p:nvPr/>
        </p:nvSpPr>
        <p:spPr bwMode="auto">
          <a:xfrm>
            <a:off x="4495800" y="1752600"/>
            <a:ext cx="3124200" cy="609600"/>
          </a:xfrm>
          <a:prstGeom prst="wedgeRoundRectCallout">
            <a:avLst>
              <a:gd name="adj1" fmla="val -35533"/>
              <a:gd name="adj2" fmla="val 10427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b="0" dirty="0" smtClean="0">
                <a:solidFill>
                  <a:schemeClr val="tx1"/>
                </a:solidFill>
                <a:latin typeface="Calibri"/>
                <a:cs typeface="Calibri"/>
              </a:rPr>
              <a:t>Укажите сумму сделки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361"/>
            <a:ext cx="9144000" cy="5284478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Товары для продажи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1066800" y="2971800"/>
            <a:ext cx="3048000" cy="1219200"/>
          </a:xfrm>
          <a:prstGeom prst="wedgeRoundRectCallout">
            <a:avLst>
              <a:gd name="adj1" fmla="val 39039"/>
              <a:gd name="adj2" fmla="val 6302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Создайте каталог товаров в 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CRM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. Или загрузите товары автоматически из «1С»</a:t>
            </a:r>
            <a:r>
              <a:rPr lang="ru-RU" sz="1600" b="0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/>
        </p:nvPicPr>
        <p:blipFill rotWithShape="1">
          <a:blip r:embed="rId3"/>
          <a:srcRect r="1552" b="22634"/>
          <a:stretch/>
        </p:blipFill>
        <p:spPr>
          <a:xfrm>
            <a:off x="152400" y="1066800"/>
            <a:ext cx="5034844" cy="5305778"/>
          </a:xfrm>
          <a:prstGeom prst="rect">
            <a:avLst/>
          </a:prstGeom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2362200" y="152400"/>
            <a:ext cx="3048000" cy="1143000"/>
          </a:xfrm>
          <a:prstGeom prst="wedgeRoundRectCallout">
            <a:avLst>
              <a:gd name="adj1" fmla="val 9258"/>
              <a:gd name="adj2" fmla="val 7088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Клиент </a:t>
            </a:r>
            <a:r>
              <a:rPr lang="ru-RU" sz="1800" b="0" dirty="0">
                <a:solidFill>
                  <a:schemeClr val="tx1"/>
                </a:solidFill>
                <a:latin typeface="Calibri"/>
                <a:cs typeface="Calibri"/>
              </a:rPr>
              <a:t>готов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оплатить? </a:t>
            </a:r>
          </a:p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Подготовьте счет в 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CRM.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 bwMode="auto">
          <a:xfrm>
            <a:off x="5562600" y="5029200"/>
            <a:ext cx="3048000" cy="1143000"/>
          </a:xfrm>
          <a:prstGeom prst="wedgeRoundRectCallout">
            <a:avLst>
              <a:gd name="adj1" fmla="val 13046"/>
              <a:gd name="adj2" fmla="val -9296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Отправьте счет клиенту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по 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e-mail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прямо из </a:t>
            </a:r>
            <a:r>
              <a:rPr lang="en-US" sz="1800" b="0" dirty="0" smtClean="0">
                <a:solidFill>
                  <a:schemeClr val="tx1"/>
                </a:solidFill>
                <a:latin typeface="Calibri"/>
                <a:cs typeface="Calibri"/>
              </a:rPr>
              <a:t>CRM.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955" y="1238956"/>
            <a:ext cx="3430411" cy="32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Снимок экрана 2013-09-16 в 13.53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r="1513"/>
          <a:stretch/>
        </p:blipFill>
        <p:spPr>
          <a:xfrm>
            <a:off x="228600" y="1439332"/>
            <a:ext cx="8689622" cy="5368123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Calibri" pitchFamily="34" charset="0"/>
                <a:cs typeface="Calibri" pitchFamily="34" charset="0"/>
              </a:rPr>
              <a:t>Оплата счета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457200" y="4572000"/>
            <a:ext cx="3048000" cy="1447800"/>
          </a:xfrm>
          <a:prstGeom prst="wedgeRoundRectCallout">
            <a:avLst>
              <a:gd name="adj1" fmla="val 38721"/>
              <a:gd name="adj2" fmla="val -7666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Оплату счета можно подтвердить вручную</a:t>
            </a:r>
            <a:r>
              <a:rPr lang="ru-RU" sz="1800" b="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или автоматически принять из «1С» 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7"/>
          <a:srcRect t="373" r="8552" b="1"/>
          <a:stretch/>
        </p:blipFill>
        <p:spPr>
          <a:xfrm>
            <a:off x="2017272" y="2441222"/>
            <a:ext cx="6872728" cy="7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/>
          <a:srcRect l="1" t="-467" r="-2469" b="52372"/>
          <a:stretch/>
        </p:blipFill>
        <p:spPr>
          <a:xfrm>
            <a:off x="0" y="1354667"/>
            <a:ext cx="9369778" cy="5517443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Отчеты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3886200" y="3581400"/>
            <a:ext cx="3048000" cy="1066800"/>
          </a:xfrm>
          <a:prstGeom prst="wedgeRoundRectCallout">
            <a:avLst>
              <a:gd name="adj1" fmla="val -68610"/>
              <a:gd name="adj2" fmla="val 4471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Следите за продажами и эффективностью работы менеджеров</a:t>
            </a: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crm-im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88554"/>
            <a:ext cx="7851671" cy="3868638"/>
          </a:xfrm>
          <a:prstGeom prst="rect">
            <a:avLst/>
          </a:prstGeom>
        </p:spPr>
      </p:pic>
      <p:pic>
        <p:nvPicPr>
          <p:cNvPr id="12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Изображение 10" descr="11263319_m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08" y="5461250"/>
            <a:ext cx="1197494" cy="1066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5616891"/>
            <a:ext cx="5136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0" i="1" dirty="0" smtClean="0">
                <a:latin typeface="Calibri" pitchFamily="34" charset="0"/>
                <a:cs typeface="Calibri" pitchFamily="34" charset="0"/>
              </a:rPr>
              <a:t>Ведите базу клиентов, следите за эффективностью работы с каждым</a:t>
            </a:r>
            <a:endParaRPr lang="ru-RU" sz="2200" b="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25720" y="101350"/>
            <a:ext cx="5822680" cy="866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Calibri" pitchFamily="34" charset="0"/>
                <a:cs typeface="Calibri" pitchFamily="34" charset="0"/>
              </a:rPr>
              <a:t>Что такое 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CRM?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/>
          <a:srcRect l="464" t="47898" r="-463" b="96"/>
          <a:stretch/>
        </p:blipFill>
        <p:spPr>
          <a:xfrm>
            <a:off x="42333" y="-1"/>
            <a:ext cx="9144000" cy="5966178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21" y="268126"/>
            <a:ext cx="2472267" cy="23579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5"/>
          <a:srcRect t="1" r="63999" b="942"/>
          <a:stretch/>
        </p:blipFill>
        <p:spPr>
          <a:xfrm>
            <a:off x="0" y="2822"/>
            <a:ext cx="45719" cy="5937956"/>
          </a:xfrm>
          <a:prstGeom prst="rect">
            <a:avLst/>
          </a:prstGeom>
        </p:spPr>
      </p:pic>
      <p:sp>
        <p:nvSpPr>
          <p:cNvPr id="13" name="Скругленная прямоугольная выноска 12"/>
          <p:cNvSpPr/>
          <p:nvPr/>
        </p:nvSpPr>
        <p:spPr bwMode="auto">
          <a:xfrm>
            <a:off x="4876800" y="4267200"/>
            <a:ext cx="3048000" cy="1066800"/>
          </a:xfrm>
          <a:prstGeom prst="wedgeRoundRectCallout">
            <a:avLst>
              <a:gd name="adj1" fmla="val -83287"/>
              <a:gd name="adj2" fmla="val -9460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>
                <a:solidFill>
                  <a:schemeClr val="tx1"/>
                </a:solidFill>
                <a:latin typeface="Calibri"/>
                <a:cs typeface="Calibri"/>
              </a:rPr>
              <a:t>Возможность построения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16 отчетов </a:t>
            </a:r>
            <a:r>
              <a:rPr lang="ru-RU" sz="1800" b="0" dirty="0">
                <a:solidFill>
                  <a:schemeClr val="tx1"/>
                </a:solidFill>
                <a:latin typeface="Calibri"/>
                <a:cs typeface="Calibri"/>
              </a:rPr>
              <a:t>по </a:t>
            </a:r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всем важным разделам </a:t>
            </a:r>
            <a:r>
              <a:rPr lang="ru-RU" sz="1800" b="0" dirty="0">
                <a:solidFill>
                  <a:schemeClr val="tx1"/>
                </a:solidFill>
                <a:latin typeface="Calibri"/>
                <a:cs typeface="Calibri"/>
              </a:rPr>
              <a:t>CRM </a:t>
            </a:r>
            <a:endParaRPr lang="ru-RU" sz="1800" b="0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8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112"/>
            <a:ext cx="9144000" cy="52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3"/>
          <a:srcRect r="829" b="44431"/>
          <a:stretch/>
        </p:blipFill>
        <p:spPr>
          <a:xfrm>
            <a:off x="16932" y="0"/>
            <a:ext cx="9127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8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/>
          <a:srcRect t="329" r="1221" b="44424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/>
          <a:srcRect t="8532"/>
          <a:stretch/>
        </p:blipFill>
        <p:spPr>
          <a:xfrm>
            <a:off x="0" y="1622778"/>
            <a:ext cx="9144000" cy="5219425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Воронка продаж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5867400" y="2057400"/>
            <a:ext cx="3048000" cy="1295400"/>
          </a:xfrm>
          <a:prstGeom prst="wedgeRoundRectCallout">
            <a:avLst>
              <a:gd name="adj1" fmla="val -67755"/>
              <a:gd name="adj2" fmla="val 7801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Анализируйте продажи с помощью привычного отчета с «воронкой».</a:t>
            </a:r>
          </a:p>
        </p:txBody>
      </p:sp>
    </p:spTree>
    <p:extLst>
      <p:ext uri="{BB962C8B-B14F-4D97-AF65-F5344CB8AC3E}">
        <p14:creationId xmlns:p14="http://schemas.microsoft.com/office/powerpoint/2010/main" val="1144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3"/>
          <a:srcRect r="1170" b="42420"/>
          <a:stretch/>
        </p:blipFill>
        <p:spPr>
          <a:xfrm>
            <a:off x="1334909" y="1371600"/>
            <a:ext cx="6629400" cy="5179308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900" b="1" dirty="0">
                <a:latin typeface="Calibri" pitchFamily="34" charset="0"/>
                <a:cs typeface="Calibri" pitchFamily="34" charset="0"/>
              </a:rPr>
              <a:t>Конструктор</a:t>
            </a:r>
            <a:r>
              <a:rPr lang="ru-RU" sz="28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ru-RU" sz="2900" b="1" dirty="0">
                <a:latin typeface="Calibri" pitchFamily="34" charset="0"/>
                <a:cs typeface="Calibri" pitchFamily="34" charset="0"/>
              </a:rPr>
              <a:t>отчетов</a:t>
            </a:r>
            <a:r>
              <a:rPr lang="ru-RU" sz="28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ru-RU" sz="2800" dirty="0">
                <a:latin typeface="Calibri" pitchFamily="34" charset="0"/>
                <a:cs typeface="Calibri" pitchFamily="34" charset="0"/>
              </a:rPr>
              <a:t>в </a:t>
            </a:r>
            <a:r>
              <a:rPr lang="ru-RU" sz="2900" b="1" dirty="0">
                <a:latin typeface="Calibri" pitchFamily="34" charset="0"/>
                <a:cs typeface="Calibri" pitchFamily="34" charset="0"/>
              </a:rPr>
              <a:t>CRM</a:t>
            </a:r>
            <a:r>
              <a:rPr lang="ru-RU" sz="2800" b="1" dirty="0">
                <a:latin typeface="Calibri" pitchFamily="34" charset="0"/>
                <a:cs typeface="Calibri" pitchFamily="34" charset="0"/>
              </a:rPr>
              <a:t> 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ая прямоугольная выноска 12"/>
          <p:cNvSpPr/>
          <p:nvPr/>
        </p:nvSpPr>
        <p:spPr bwMode="auto">
          <a:xfrm>
            <a:off x="381000" y="5486400"/>
            <a:ext cx="3733800" cy="1066800"/>
          </a:xfrm>
          <a:prstGeom prst="wedgeRoundRectCallout">
            <a:avLst>
              <a:gd name="adj1" fmla="val 9095"/>
              <a:gd name="adj2" fmla="val -9585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800" b="0" dirty="0" smtClean="0">
                <a:solidFill>
                  <a:schemeClr val="tx1"/>
                </a:solidFill>
                <a:latin typeface="Calibri"/>
                <a:cs typeface="Calibri"/>
              </a:rPr>
              <a:t>Дополнительно к 16 стандартным отчетам вы можете создавать любые свои.</a:t>
            </a:r>
          </a:p>
        </p:txBody>
      </p:sp>
    </p:spTree>
    <p:extLst>
      <p:ext uri="{BB962C8B-B14F-4D97-AF65-F5344CB8AC3E}">
        <p14:creationId xmlns:p14="http://schemas.microsoft.com/office/powerpoint/2010/main" val="29611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5654982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Поддержка отношений с постоянными клиентами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1000" y="1828800"/>
            <a:ext cx="3562505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Поздравления с днем рождения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Напоминания об оплате, продлении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Выгодные персональные предложения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b="0" dirty="0">
                <a:latin typeface="Calibri" pitchFamily="34" charset="0"/>
                <a:cs typeface="Calibri" pitchFamily="34" charset="0"/>
              </a:rPr>
              <a:t>Звонки-опросы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0" dirty="0">
                <a:latin typeface="Calibri" pitchFamily="34" charset="0"/>
                <a:cs typeface="Calibri" pitchFamily="34" charset="0"/>
              </a:rPr>
              <a:t>E-mail </a:t>
            </a:r>
            <a:r>
              <a:rPr lang="ru-RU" sz="2000" b="0" dirty="0">
                <a:latin typeface="Calibri" pitchFamily="34" charset="0"/>
                <a:cs typeface="Calibri" pitchFamily="34" charset="0"/>
              </a:rPr>
              <a:t>рассылки с новыми предложениями, акциями</a:t>
            </a:r>
            <a:endParaRPr lang="ru-RU" sz="2000" b="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ru-RU" sz="2000" b="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ru-RU" sz="2000" b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6"/>
          <a:srcRect l="18249" t="24224" r="2145"/>
          <a:stretch/>
        </p:blipFill>
        <p:spPr>
          <a:xfrm>
            <a:off x="3733800" y="1752600"/>
            <a:ext cx="5105400" cy="3035975"/>
          </a:xfrm>
          <a:prstGeom prst="foldedCorner">
            <a:avLst/>
          </a:prstGeom>
        </p:spPr>
      </p:pic>
    </p:spTree>
    <p:extLst>
      <p:ext uri="{BB962C8B-B14F-4D97-AF65-F5344CB8AC3E}">
        <p14:creationId xmlns:p14="http://schemas.microsoft.com/office/powerpoint/2010/main" val="5580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32010" y="111751"/>
            <a:ext cx="6758528" cy="838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latin typeface="Calibri"/>
                <a:cs typeface="Calibri"/>
              </a:rPr>
              <a:t>Мобильная </a:t>
            </a:r>
            <a:r>
              <a:rPr lang="en-US" sz="3200" b="1" dirty="0" smtClean="0">
                <a:latin typeface="Calibri"/>
                <a:cs typeface="Calibri"/>
              </a:rPr>
              <a:t>CRM</a:t>
            </a:r>
            <a:endParaRPr lang="ru-RU" sz="3200" b="1" dirty="0" smtClean="0">
              <a:latin typeface="Calibri"/>
              <a:cs typeface="Calibri"/>
            </a:endParaRPr>
          </a:p>
          <a:p>
            <a:pPr algn="l"/>
            <a:r>
              <a:rPr lang="ru-RU" sz="3200" dirty="0" smtClean="0">
                <a:latin typeface="Calibri"/>
                <a:cs typeface="Calibri"/>
              </a:rPr>
              <a:t>Работа с </a:t>
            </a:r>
            <a:r>
              <a:rPr lang="en-US" sz="3200" dirty="0" smtClean="0">
                <a:latin typeface="Calibri"/>
                <a:cs typeface="Calibri"/>
              </a:rPr>
              <a:t>CRM </a:t>
            </a:r>
            <a:r>
              <a:rPr lang="ru-RU" sz="3200" dirty="0" smtClean="0">
                <a:latin typeface="Calibri"/>
                <a:cs typeface="Calibri"/>
              </a:rPr>
              <a:t>вне офиса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012136" y="1487236"/>
            <a:ext cx="5054890" cy="432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0" dirty="0" smtClean="0">
                <a:latin typeface="Calibri"/>
                <a:cs typeface="Calibri"/>
              </a:rPr>
              <a:t>Полный </a:t>
            </a:r>
            <a:r>
              <a:rPr lang="ru-RU" sz="2400" b="0" dirty="0">
                <a:latin typeface="Calibri"/>
                <a:cs typeface="Calibri"/>
              </a:rPr>
              <a:t>цикл работы с </a:t>
            </a:r>
            <a:r>
              <a:rPr lang="ru-RU" sz="2400" b="0" dirty="0" smtClean="0">
                <a:latin typeface="Calibri"/>
                <a:cs typeface="Calibri"/>
              </a:rPr>
              <a:t>CRM: </a:t>
            </a:r>
            <a:r>
              <a:rPr lang="ru-RU" sz="2400" b="0" dirty="0">
                <a:latin typeface="Calibri"/>
                <a:cs typeface="Calibri"/>
              </a:rPr>
              <a:t>от создания </a:t>
            </a:r>
            <a:r>
              <a:rPr lang="ru-RU" sz="2400" b="0" dirty="0" err="1" smtClean="0">
                <a:latin typeface="Calibri"/>
                <a:cs typeface="Calibri"/>
              </a:rPr>
              <a:t>лида</a:t>
            </a:r>
            <a:r>
              <a:rPr lang="ru-RU" sz="2400" b="0" dirty="0" smtClean="0">
                <a:latin typeface="Calibri"/>
                <a:cs typeface="Calibri"/>
              </a:rPr>
              <a:t>, </a:t>
            </a:r>
            <a:r>
              <a:rPr lang="ru-RU" sz="2400" b="0" dirty="0">
                <a:latin typeface="Calibri"/>
                <a:cs typeface="Calibri"/>
              </a:rPr>
              <a:t>работы со сделкой до выставления счета </a:t>
            </a:r>
            <a:r>
              <a:rPr lang="ru-RU" sz="2400" b="0" dirty="0" smtClean="0">
                <a:latin typeface="Calibri"/>
                <a:cs typeface="Calibri"/>
              </a:rPr>
              <a:t>клиенту.</a:t>
            </a:r>
            <a:endParaRPr lang="ru-RU" sz="2400" b="0" dirty="0">
              <a:latin typeface="Calibri"/>
              <a:cs typeface="Calibri"/>
            </a:endParaRPr>
          </a:p>
          <a:p>
            <a:endParaRPr lang="ru-RU" sz="2400" b="0" dirty="0">
              <a:latin typeface="Calibri"/>
              <a:cs typeface="Calibri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ru-RU" sz="2400" b="0" dirty="0" smtClean="0">
                <a:latin typeface="Calibri"/>
                <a:cs typeface="Calibri"/>
              </a:rPr>
              <a:t>Находите контакты клиентов</a:t>
            </a:r>
            <a:endParaRPr lang="ru-RU" sz="2400" b="0" dirty="0">
              <a:latin typeface="Calibri"/>
              <a:cs typeface="Calibri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ru-RU" sz="2400" b="0" dirty="0" smtClean="0">
                <a:latin typeface="Calibri"/>
                <a:cs typeface="Calibri"/>
              </a:rPr>
              <a:t>Просматривайте историю сделок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ru-RU" sz="2400" b="0" dirty="0" smtClean="0">
                <a:latin typeface="Calibri"/>
                <a:cs typeface="Calibri"/>
              </a:rPr>
              <a:t>Корректируйте  </a:t>
            </a:r>
            <a:r>
              <a:rPr lang="ru-RU" sz="2400" b="0" dirty="0">
                <a:latin typeface="Calibri"/>
                <a:cs typeface="Calibri"/>
              </a:rPr>
              <a:t>сделки (состав товара</a:t>
            </a:r>
            <a:r>
              <a:rPr lang="ru-RU" sz="2400" b="0" dirty="0" smtClean="0">
                <a:latin typeface="Calibri"/>
                <a:cs typeface="Calibri"/>
              </a:rPr>
              <a:t>) где и когда угодно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ru-RU" sz="2400" b="0" dirty="0" smtClean="0">
                <a:latin typeface="Calibri"/>
                <a:cs typeface="Calibri"/>
              </a:rPr>
              <a:t>Выставляйте счета сразу после встречи с клиентом</a:t>
            </a:r>
            <a:endParaRPr lang="ru-RU" sz="2400" b="0" dirty="0">
              <a:latin typeface="Calibri"/>
              <a:cs typeface="Calibri"/>
            </a:endParaRPr>
          </a:p>
        </p:txBody>
      </p:sp>
      <p:pic>
        <p:nvPicPr>
          <p:cNvPr id="11" name="Picture 3" descr="C:\Users\Natalia\Desktop\Для презентаций\stickers-bullet\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19853"/>
            <a:ext cx="89154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5"/>
            <a:ext cx="3063298" cy="10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atalia\Documents\Для презентаций\stickers-bullet\polos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81749"/>
            <a:ext cx="914273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Группа 14"/>
          <p:cNvGrpSpPr/>
          <p:nvPr/>
        </p:nvGrpSpPr>
        <p:grpSpPr>
          <a:xfrm>
            <a:off x="533400" y="1447800"/>
            <a:ext cx="2577353" cy="3989971"/>
            <a:chOff x="2743200" y="819150"/>
            <a:chExt cx="2035928" cy="3529349"/>
          </a:xfrm>
        </p:grpSpPr>
        <p:pic>
          <p:nvPicPr>
            <p:cNvPr id="16" name="Изображение 15" descr="android_pull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819150"/>
              <a:ext cx="2035928" cy="3529349"/>
            </a:xfrm>
            <a:prstGeom prst="rect">
              <a:avLst/>
            </a:prstGeom>
          </p:spPr>
        </p:pic>
        <p:pic>
          <p:nvPicPr>
            <p:cNvPr id="17" name="Изображение 16"/>
            <p:cNvPicPr>
              <a:picLocks noChangeAspect="1"/>
            </p:cNvPicPr>
            <p:nvPr/>
          </p:nvPicPr>
          <p:blipFill rotWithShape="1">
            <a:blip r:embed="rId6"/>
            <a:srcRect l="681" t="869" r="2480" b="15045"/>
            <a:stretch/>
          </p:blipFill>
          <p:spPr>
            <a:xfrm>
              <a:off x="2994355" y="1159345"/>
              <a:ext cx="1578737" cy="2778932"/>
            </a:xfrm>
            <a:prstGeom prst="rect">
              <a:avLst/>
            </a:prstGeom>
          </p:spPr>
        </p:pic>
      </p:grpSp>
      <p:grpSp>
        <p:nvGrpSpPr>
          <p:cNvPr id="22" name="Группа 21"/>
          <p:cNvGrpSpPr/>
          <p:nvPr/>
        </p:nvGrpSpPr>
        <p:grpSpPr>
          <a:xfrm>
            <a:off x="1524001" y="2286001"/>
            <a:ext cx="1905000" cy="3810000"/>
            <a:chOff x="228600" y="209550"/>
            <a:chExt cx="1967286" cy="3840483"/>
          </a:xfrm>
        </p:grpSpPr>
        <p:pic>
          <p:nvPicPr>
            <p:cNvPr id="23" name="Изображение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600" y="209550"/>
              <a:ext cx="1967286" cy="3840483"/>
            </a:xfrm>
            <a:prstGeom prst="rect">
              <a:avLst/>
            </a:prstGeom>
          </p:spPr>
        </p:pic>
        <p:pic>
          <p:nvPicPr>
            <p:cNvPr id="24" name="Изображение 23"/>
            <p:cNvPicPr>
              <a:picLocks noChangeAspect="1"/>
            </p:cNvPicPr>
            <p:nvPr/>
          </p:nvPicPr>
          <p:blipFill rotWithShape="1">
            <a:blip r:embed="rId8"/>
            <a:srcRect t="3419" b="15659"/>
            <a:stretch/>
          </p:blipFill>
          <p:spPr>
            <a:xfrm>
              <a:off x="400537" y="1000856"/>
              <a:ext cx="1647093" cy="2369529"/>
            </a:xfrm>
            <a:prstGeom prst="roundRect">
              <a:avLst>
                <a:gd name="adj" fmla="val 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1950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81000" y="1295400"/>
            <a:ext cx="2667342" cy="5207117"/>
            <a:chOff x="3176954" y="260567"/>
            <a:chExt cx="2057664" cy="4016919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176954" y="260567"/>
              <a:ext cx="2057664" cy="4016919"/>
              <a:chOff x="3176954" y="260567"/>
              <a:chExt cx="2057664" cy="4016919"/>
            </a:xfrm>
          </p:grpSpPr>
          <p:pic>
            <p:nvPicPr>
              <p:cNvPr id="11" name="Изображение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6954" y="260567"/>
                <a:ext cx="2057664" cy="4016919"/>
              </a:xfrm>
              <a:prstGeom prst="rect">
                <a:avLst/>
              </a:prstGeom>
            </p:spPr>
          </p:pic>
          <p:pic>
            <p:nvPicPr>
              <p:cNvPr id="12" name="Изображение 11"/>
              <p:cNvPicPr>
                <a:picLocks noChangeAspect="1"/>
              </p:cNvPicPr>
              <p:nvPr/>
            </p:nvPicPr>
            <p:blipFill rotWithShape="1">
              <a:blip r:embed="rId3"/>
              <a:srcRect l="1540" t="17996" r="1043" b="27185"/>
              <a:stretch/>
            </p:blipFill>
            <p:spPr>
              <a:xfrm>
                <a:off x="3352800" y="2114550"/>
                <a:ext cx="1731108" cy="1461205"/>
              </a:xfrm>
              <a:prstGeom prst="rect">
                <a:avLst/>
              </a:prstGeom>
            </p:spPr>
          </p:pic>
        </p:grpSp>
        <p:pic>
          <p:nvPicPr>
            <p:cNvPr id="10" name="Изображение 9" descr="Снимок экрана 2013-04-22 в 18.53.2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269" y="2515087"/>
              <a:ext cx="1682258" cy="618637"/>
            </a:xfrm>
            <a:prstGeom prst="rect">
              <a:avLst/>
            </a:prstGeom>
          </p:spPr>
        </p:pic>
      </p:grp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295400"/>
            <a:ext cx="2667000" cy="520644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2010" y="111751"/>
            <a:ext cx="6758528" cy="838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latin typeface="Calibri"/>
                <a:cs typeface="Calibri"/>
              </a:rPr>
              <a:t>Просмотр контактов клиента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5" name="Picture 3" descr="C:\Users\Natalia\Desktop\Для презентаций\stickers-bullet\lin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" y="1119853"/>
            <a:ext cx="89154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5"/>
            <a:ext cx="3063298" cy="10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atalia\Documents\Для презентаций\stickers-bullet\poloska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81749"/>
            <a:ext cx="914273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44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2010" y="111751"/>
            <a:ext cx="6758528" cy="838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latin typeface="Calibri"/>
                <a:cs typeface="Calibri"/>
              </a:rPr>
              <a:t>Работа со сделками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5" name="Picture 3" descr="C:\Users\Natalia\Desktop\Для презентаций\stickers-bullet\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19853"/>
            <a:ext cx="89154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5"/>
            <a:ext cx="3063298" cy="10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atalia\Documents\Для презентаций\stickers-bullet\polos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81749"/>
            <a:ext cx="914273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Группа 7"/>
          <p:cNvGrpSpPr/>
          <p:nvPr/>
        </p:nvGrpSpPr>
        <p:grpSpPr>
          <a:xfrm>
            <a:off x="3352800" y="1371600"/>
            <a:ext cx="2438400" cy="4760180"/>
            <a:chOff x="3505200" y="819150"/>
            <a:chExt cx="2044191" cy="3990616"/>
          </a:xfrm>
        </p:grpSpPr>
        <p:pic>
          <p:nvPicPr>
            <p:cNvPr id="9" name="Изображение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5200" y="819150"/>
              <a:ext cx="2044191" cy="3990616"/>
            </a:xfrm>
            <a:prstGeom prst="rect">
              <a:avLst/>
            </a:prstGeom>
          </p:spPr>
        </p:pic>
        <p:pic>
          <p:nvPicPr>
            <p:cNvPr id="10" name="Изображение 9" descr="Снимок экрана 2013-04-22 в 18.29.19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650"/>
            <a:stretch/>
          </p:blipFill>
          <p:spPr>
            <a:xfrm>
              <a:off x="3674400" y="1632924"/>
              <a:ext cx="1731000" cy="2460721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457200" y="1371600"/>
            <a:ext cx="2438400" cy="4760180"/>
            <a:chOff x="2667000" y="819150"/>
            <a:chExt cx="2044191" cy="3990616"/>
          </a:xfrm>
        </p:grpSpPr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000" y="819150"/>
              <a:ext cx="2044191" cy="3990616"/>
            </a:xfrm>
            <a:prstGeom prst="rect">
              <a:avLst/>
            </a:prstGeom>
          </p:spPr>
        </p:pic>
        <p:pic>
          <p:nvPicPr>
            <p:cNvPr id="13" name="Изображение 12" descr="Снимок экрана 2013-04-22 в 18.28.37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0844"/>
            <a:stretch/>
          </p:blipFill>
          <p:spPr>
            <a:xfrm>
              <a:off x="2838615" y="1624783"/>
              <a:ext cx="1739899" cy="2486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6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trix24.ru/images/content/c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344"/>
            <a:ext cx="914841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43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2010" y="111751"/>
            <a:ext cx="6758528" cy="838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>
                <a:latin typeface="Calibri"/>
                <a:cs typeface="Calibri"/>
              </a:rPr>
              <a:t>Оформление счета</a:t>
            </a:r>
            <a:endParaRPr lang="en-US" sz="3200" dirty="0" smtClean="0">
              <a:latin typeface="Calibri"/>
              <a:cs typeface="Calibri"/>
            </a:endParaRPr>
          </a:p>
          <a:p>
            <a:pPr algn="l"/>
            <a:r>
              <a:rPr lang="ru-RU" sz="1800" b="0" dirty="0" smtClean="0">
                <a:latin typeface="Calibri"/>
                <a:cs typeface="Calibri"/>
              </a:rPr>
              <a:t>В новой версии</a:t>
            </a:r>
            <a:endParaRPr lang="en-US" sz="1600" b="0" dirty="0">
              <a:latin typeface="Calibri"/>
              <a:cs typeface="Calibri"/>
            </a:endParaRPr>
          </a:p>
        </p:txBody>
      </p:sp>
      <p:pic>
        <p:nvPicPr>
          <p:cNvPr id="5" name="Picture 3" descr="C:\Users\Natalia\Desktop\Для презентаций\stickers-bullet\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19853"/>
            <a:ext cx="89154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5"/>
            <a:ext cx="3063298" cy="10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atalia\Documents\Для презентаций\stickers-bullet\polos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81749"/>
            <a:ext cx="914273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11"/>
          <p:cNvPicPr>
            <a:picLocks noChangeAspect="1"/>
          </p:cNvPicPr>
          <p:nvPr/>
        </p:nvPicPr>
        <p:blipFill rotWithShape="1">
          <a:blip r:embed="rId5"/>
          <a:srcRect b="29107"/>
          <a:stretch/>
        </p:blipFill>
        <p:spPr>
          <a:xfrm>
            <a:off x="910872" y="1414713"/>
            <a:ext cx="2184575" cy="5141406"/>
          </a:xfrm>
          <a:prstGeom prst="rect">
            <a:avLst/>
          </a:prstGeom>
        </p:spPr>
      </p:pic>
      <p:pic>
        <p:nvPicPr>
          <p:cNvPr id="9" name="Рисунок 3"/>
          <p:cNvPicPr>
            <a:picLocks noChangeAspect="1"/>
          </p:cNvPicPr>
          <p:nvPr/>
        </p:nvPicPr>
        <p:blipFill rotWithShape="1">
          <a:blip r:embed="rId6"/>
          <a:srcRect b="9096"/>
          <a:stretch/>
        </p:blipFill>
        <p:spPr>
          <a:xfrm>
            <a:off x="3300971" y="1414712"/>
            <a:ext cx="2151969" cy="5104061"/>
          </a:xfrm>
          <a:prstGeom prst="rect">
            <a:avLst/>
          </a:prstGeom>
        </p:spPr>
      </p:pic>
      <p:pic>
        <p:nvPicPr>
          <p:cNvPr id="10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742" y="1414714"/>
            <a:ext cx="2151307" cy="463529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358900" y="1676400"/>
            <a:ext cx="1244600" cy="635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2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2437203" cy="40841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2010" y="111751"/>
            <a:ext cx="6758528" cy="838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latin typeface="Calibri"/>
                <a:cs typeface="Calibri"/>
              </a:rPr>
              <a:t>Мобильная </a:t>
            </a:r>
            <a:r>
              <a:rPr lang="en-US" sz="3200" b="1" dirty="0" smtClean="0">
                <a:latin typeface="Calibri"/>
                <a:cs typeface="Calibri"/>
              </a:rPr>
              <a:t>CRM</a:t>
            </a:r>
            <a:endParaRPr lang="ru-RU" sz="3200" b="1" dirty="0" smtClean="0">
              <a:latin typeface="Calibri"/>
              <a:cs typeface="Calibri"/>
            </a:endParaRPr>
          </a:p>
        </p:txBody>
      </p:sp>
      <p:pic>
        <p:nvPicPr>
          <p:cNvPr id="5" name="Picture 3" descr="C:\Users\Natalia\Desktop\Для презентаций\stickers-bullet\l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1119853"/>
            <a:ext cx="89154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5"/>
            <a:ext cx="3063298" cy="10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atalia\Documents\Для презентаций\stickers-bullet\polosk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381749"/>
            <a:ext cx="914273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Группа 8"/>
          <p:cNvGrpSpPr/>
          <p:nvPr/>
        </p:nvGrpSpPr>
        <p:grpSpPr>
          <a:xfrm>
            <a:off x="2057400" y="2514600"/>
            <a:ext cx="1981200" cy="3657600"/>
            <a:chOff x="1726515" y="1470996"/>
            <a:chExt cx="1445266" cy="2821411"/>
          </a:xfrm>
        </p:grpSpPr>
        <p:pic>
          <p:nvPicPr>
            <p:cNvPr id="10" name="Изображение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515" y="1470996"/>
              <a:ext cx="1445266" cy="2821411"/>
            </a:xfrm>
            <a:prstGeom prst="rect">
              <a:avLst/>
            </a:prstGeom>
          </p:spPr>
        </p:pic>
        <p:pic>
          <p:nvPicPr>
            <p:cNvPr id="11" name="Рисунок 1"/>
            <p:cNvPicPr>
              <a:picLocks noChangeAspect="1"/>
            </p:cNvPicPr>
            <p:nvPr/>
          </p:nvPicPr>
          <p:blipFill rotWithShape="1">
            <a:blip r:embed="rId7"/>
            <a:srcRect t="2697" b="37603"/>
            <a:stretch/>
          </p:blipFill>
          <p:spPr>
            <a:xfrm>
              <a:off x="1846339" y="2045766"/>
              <a:ext cx="1219069" cy="1789057"/>
            </a:xfrm>
            <a:prstGeom prst="rect">
              <a:avLst/>
            </a:prstGeom>
          </p:spPr>
        </p:pic>
      </p:grp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172" y="3850977"/>
            <a:ext cx="2616457" cy="776195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 rotWithShape="1">
          <a:blip r:embed="rId9"/>
          <a:srcRect b="51416"/>
          <a:stretch/>
        </p:blipFill>
        <p:spPr>
          <a:xfrm>
            <a:off x="4572000" y="4800600"/>
            <a:ext cx="2606005" cy="91439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495800" y="1447800"/>
            <a:ext cx="4495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0" dirty="0">
                <a:latin typeface="Calibri"/>
                <a:cs typeface="Calibri"/>
              </a:rPr>
              <a:t>Установите мобильное приложение «Битрикс24» на свой смартфон или планшет и всегда оставайтесь на связи</a:t>
            </a:r>
            <a:r>
              <a:rPr lang="ru-RU" sz="1800" b="0" dirty="0" smtClean="0">
                <a:latin typeface="Calibri"/>
                <a:cs typeface="Calibri"/>
              </a:rPr>
              <a:t>!</a:t>
            </a:r>
            <a:endParaRPr lang="en-US" sz="1800" b="0" dirty="0" smtClean="0">
              <a:latin typeface="Calibri"/>
              <a:cs typeface="Calibri"/>
            </a:endParaRPr>
          </a:p>
          <a:p>
            <a:endParaRPr lang="en-US" sz="1800" b="0" dirty="0">
              <a:latin typeface="Calibri"/>
              <a:cs typeface="Calibri"/>
            </a:endParaRPr>
          </a:p>
          <a:p>
            <a:r>
              <a:rPr lang="ru-RU" sz="1800" b="0" dirty="0" smtClean="0">
                <a:latin typeface="Calibri"/>
                <a:cs typeface="Calibri"/>
              </a:rPr>
              <a:t>Работайте </a:t>
            </a:r>
            <a:r>
              <a:rPr lang="ru-RU" sz="1800" b="0" dirty="0">
                <a:latin typeface="Calibri"/>
                <a:cs typeface="Calibri"/>
              </a:rPr>
              <a:t>с </a:t>
            </a:r>
            <a:r>
              <a:rPr lang="en-US" sz="1800" b="0" dirty="0" smtClean="0">
                <a:latin typeface="Calibri"/>
                <a:cs typeface="Calibri"/>
              </a:rPr>
              <a:t>CRM</a:t>
            </a:r>
            <a:r>
              <a:rPr lang="ru-RU" sz="1800" b="0" dirty="0" smtClean="0">
                <a:latin typeface="Calibri"/>
                <a:cs typeface="Calibri"/>
              </a:rPr>
              <a:t> </a:t>
            </a:r>
            <a:r>
              <a:rPr lang="ru-RU" sz="1800" b="0" dirty="0">
                <a:latin typeface="Calibri"/>
                <a:cs typeface="Calibri"/>
              </a:rPr>
              <a:t>откуда угодно - из аэропорта, кафе, из любой точки, где есть Интернет. </a:t>
            </a:r>
          </a:p>
        </p:txBody>
      </p:sp>
    </p:spTree>
    <p:extLst>
      <p:ext uri="{BB962C8B-B14F-4D97-AF65-F5344CB8AC3E}">
        <p14:creationId xmlns:p14="http://schemas.microsoft.com/office/powerpoint/2010/main" val="403595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 и интернет-магазин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Изображение 8" descr="box-bu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46538"/>
            <a:ext cx="2565883" cy="2726678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2971800" y="3810000"/>
            <a:ext cx="220980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21"/>
          <p:cNvSpPr/>
          <p:nvPr/>
        </p:nvSpPr>
        <p:spPr>
          <a:xfrm>
            <a:off x="5562600" y="3048000"/>
            <a:ext cx="1878612" cy="1632181"/>
          </a:xfrm>
          <a:prstGeom prst="roundRect">
            <a:avLst>
              <a:gd name="adj" fmla="val 1120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490586" y="3537341"/>
            <a:ext cx="1922404" cy="707886"/>
          </a:xfrm>
          <a:prstGeom prst="rect">
            <a:avLst/>
          </a:prstGeom>
          <a:ln>
            <a:noFill/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CRM</a:t>
            </a:r>
            <a:endParaRPr lang="ru-RU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9895" y="1311093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0" dirty="0">
                <a:latin typeface="Calibri" pitchFamily="34" charset="0"/>
                <a:cs typeface="Calibri" pitchFamily="34" charset="0"/>
              </a:rPr>
              <a:t>Вы можете быстро интегрировать </a:t>
            </a:r>
            <a:r>
              <a:rPr lang="ru-RU" sz="2400" b="0" dirty="0" smtClean="0">
                <a:latin typeface="Calibri" pitchFamily="34" charset="0"/>
                <a:cs typeface="Calibri" pitchFamily="34" charset="0"/>
              </a:rPr>
              <a:t>интернет</a:t>
            </a:r>
            <a:r>
              <a:rPr lang="ru-RU" sz="2400" b="0" dirty="0">
                <a:latin typeface="Calibri" pitchFamily="34" charset="0"/>
                <a:cs typeface="Calibri" pitchFamily="34" charset="0"/>
              </a:rPr>
              <a:t>-</a:t>
            </a:r>
            <a:r>
              <a:rPr lang="ru-RU" sz="2400" b="0" dirty="0" smtClean="0">
                <a:latin typeface="Calibri" pitchFamily="34" charset="0"/>
                <a:cs typeface="Calibri" pitchFamily="34" charset="0"/>
              </a:rPr>
              <a:t>магазины </a:t>
            </a:r>
            <a:r>
              <a:rPr lang="ru-RU" sz="2400" b="0" dirty="0">
                <a:latin typeface="Calibri" pitchFamily="34" charset="0"/>
                <a:cs typeface="Calibri" pitchFamily="34" charset="0"/>
              </a:rPr>
              <a:t>на платформе «1С-Битрикс</a:t>
            </a:r>
            <a:r>
              <a:rPr lang="ru-RU" sz="2400" b="0" dirty="0" smtClean="0">
                <a:latin typeface="Calibri" pitchFamily="34" charset="0"/>
                <a:cs typeface="Calibri" pitchFamily="34" charset="0"/>
              </a:rPr>
              <a:t>» с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ru-RU" sz="2400" b="0" dirty="0" smtClean="0">
                <a:latin typeface="Calibri" pitchFamily="34" charset="0"/>
                <a:cs typeface="Calibri" pitchFamily="34" charset="0"/>
              </a:rPr>
              <a:t>.</a:t>
            </a:r>
            <a:endParaRPr lang="ru-RU" sz="2400" b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582268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Возможности 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CRM 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в интернет-магазине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3457" y="1412776"/>
            <a:ext cx="518457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загрузка данных о заказах в </a:t>
            </a:r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CRM </a:t>
            </a:r>
            <a:endParaRPr lang="ru-RU" sz="2000" b="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>
                <a:latin typeface="Calibri" pitchFamily="34" charset="0"/>
                <a:cs typeface="Calibri" pitchFamily="34" charset="0"/>
              </a:rPr>
              <a:t>регулярный двунаправленный обмен</a:t>
            </a:r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данными между интернет-магазином и  </a:t>
            </a:r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>
                <a:latin typeface="Calibri" pitchFamily="34" charset="0"/>
                <a:cs typeface="Calibri" pitchFamily="34" charset="0"/>
              </a:rPr>
              <a:t>обработка заказов прямо в CRM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>
                <a:latin typeface="Calibri" pitchFamily="34" charset="0"/>
                <a:cs typeface="Calibri" pitchFamily="34" charset="0"/>
              </a:rPr>
              <a:t>объединение в CRM заказов из разных интернет-магазинов </a:t>
            </a:r>
            <a:endParaRPr lang="ru-RU" sz="2000" b="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бизнес</a:t>
            </a:r>
            <a:r>
              <a:rPr lang="ru-RU" sz="2000" b="0" dirty="0">
                <a:latin typeface="Calibri" pitchFamily="34" charset="0"/>
                <a:cs typeface="Calibri" pitchFamily="34" charset="0"/>
              </a:rPr>
              <a:t>-процесс для автоматического распределения «</a:t>
            </a:r>
            <a:r>
              <a:rPr lang="ru-RU" sz="2000" b="0" dirty="0" err="1">
                <a:latin typeface="Calibri" pitchFamily="34" charset="0"/>
                <a:cs typeface="Calibri" pitchFamily="34" charset="0"/>
              </a:rPr>
              <a:t>лидов</a:t>
            </a:r>
            <a:r>
              <a:rPr lang="ru-RU" sz="2000" b="0" dirty="0">
                <a:latin typeface="Calibri" pitchFamily="34" charset="0"/>
                <a:cs typeface="Calibri" pitchFamily="34" charset="0"/>
              </a:rPr>
              <a:t>» между менеджерами (например, в зависимости от суммы контракта</a:t>
            </a: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)</a:t>
            </a:r>
            <a:endParaRPr lang="ru-RU" sz="2000" b="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«воронка</a:t>
            </a:r>
            <a:r>
              <a:rPr lang="ru-RU" sz="2000" b="0" dirty="0">
                <a:latin typeface="Calibri" pitchFamily="34" charset="0"/>
                <a:cs typeface="Calibri" pitchFamily="34" charset="0"/>
              </a:rPr>
              <a:t>» для оценки эффективности </a:t>
            </a: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продаж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и </a:t>
            </a:r>
            <a:r>
              <a:rPr lang="ru-RU" sz="2000" b="0" dirty="0">
                <a:latin typeface="Calibri" pitchFamily="34" charset="0"/>
                <a:cs typeface="Calibri" pitchFamily="34" charset="0"/>
              </a:rPr>
              <a:t>многое </a:t>
            </a:r>
            <a:r>
              <a:rPr lang="ru-RU" sz="2000" b="0" dirty="0" smtClean="0">
                <a:latin typeface="Calibri" pitchFamily="34" charset="0"/>
                <a:cs typeface="Calibri" pitchFamily="34" charset="0"/>
              </a:rPr>
              <a:t>другое </a:t>
            </a:r>
          </a:p>
        </p:txBody>
      </p:sp>
      <p:pic>
        <p:nvPicPr>
          <p:cNvPr id="9" name="Изображение 8" descr="box-bu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36912"/>
            <a:ext cx="1905000" cy="2024380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1644312" y="3577225"/>
            <a:ext cx="696469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ый прямоугольник 12"/>
          <p:cNvSpPr/>
          <p:nvPr/>
        </p:nvSpPr>
        <p:spPr>
          <a:xfrm>
            <a:off x="152400" y="2895600"/>
            <a:ext cx="1346256" cy="1318253"/>
          </a:xfrm>
          <a:prstGeom prst="roundRect">
            <a:avLst>
              <a:gd name="adj" fmla="val 11203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2120" y="3174524"/>
            <a:ext cx="1418348" cy="707886"/>
          </a:xfrm>
          <a:prstGeom prst="rect">
            <a:avLst/>
          </a:prstGeom>
          <a:ln>
            <a:noFill/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CRM</a:t>
            </a:r>
            <a:endParaRPr lang="ru-RU" sz="4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7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5802465" cy="769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Calibri" pitchFamily="34" charset="0"/>
                <a:cs typeface="Calibri" pitchFamily="34" charset="0"/>
              </a:rPr>
              <a:t>Обработка </a:t>
            </a:r>
            <a:r>
              <a:rPr lang="ru-RU" sz="2800" dirty="0">
                <a:latin typeface="Calibri" pitchFamily="34" charset="0"/>
                <a:cs typeface="Calibri" pitchFamily="34" charset="0"/>
              </a:rPr>
              <a:t>заказов интернет-магазина в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CRM 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 descr="C:\Users\Natalia\Documents\Для презентаций\stickers-bullet\stre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6" y="1519627"/>
            <a:ext cx="304800" cy="3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Изображение 9" descr="10414682_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34699" r="73299" b="34859"/>
          <a:stretch/>
        </p:blipFill>
        <p:spPr>
          <a:xfrm>
            <a:off x="827585" y="1796820"/>
            <a:ext cx="548277" cy="804674"/>
          </a:xfrm>
          <a:prstGeom prst="rect">
            <a:avLst/>
          </a:prstGeom>
        </p:spPr>
      </p:pic>
      <p:pic>
        <p:nvPicPr>
          <p:cNvPr id="12" name="Изображение 11" descr="6265583_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05" y="3717034"/>
            <a:ext cx="449285" cy="659096"/>
          </a:xfrm>
          <a:prstGeom prst="rect">
            <a:avLst/>
          </a:prstGeom>
        </p:spPr>
      </p:pic>
      <p:pic>
        <p:nvPicPr>
          <p:cNvPr id="15" name="Изображение 14" descr="12840574_s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4054" r="15471"/>
          <a:stretch/>
        </p:blipFill>
        <p:spPr>
          <a:xfrm>
            <a:off x="2195736" y="1412777"/>
            <a:ext cx="1073132" cy="1389085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>
            <a:off x="1547664" y="2276872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3581405" y="2276872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652120" y="2276872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39552" y="419708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12182" r="19465" b="24466"/>
          <a:stretch/>
        </p:blipFill>
        <p:spPr>
          <a:xfrm>
            <a:off x="1115617" y="3717033"/>
            <a:ext cx="896449" cy="731522"/>
          </a:xfrm>
          <a:prstGeom prst="roundRect">
            <a:avLst>
              <a:gd name="adj" fmla="val 3843"/>
            </a:avLst>
          </a:prstGeom>
          <a:solidFill>
            <a:srgbClr val="FFFFFF">
              <a:shade val="85000"/>
            </a:srgbClr>
          </a:solidFill>
          <a:ln>
            <a:solidFill>
              <a:srgbClr val="BFBFBF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4" name="Прямая со стрелкой 23"/>
          <p:cNvCxnSpPr/>
          <p:nvPr/>
        </p:nvCxnSpPr>
        <p:spPr>
          <a:xfrm>
            <a:off x="3923928" y="419708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3983372" y="5253203"/>
            <a:ext cx="16114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Calibri" pitchFamily="34" charset="0"/>
                <a:cs typeface="Calibri" pitchFamily="34" charset="0"/>
              </a:rPr>
              <a:t>CRM: </a:t>
            </a:r>
            <a:r>
              <a:rPr lang="ru-RU" sz="2000" dirty="0" smtClean="0">
                <a:latin typeface="Calibri" pitchFamily="34" charset="0"/>
                <a:cs typeface="Calibri" pitchFamily="34" charset="0"/>
              </a:rPr>
              <a:t>Сделка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ru-RU" sz="2000" dirty="0" smtClean="0">
                <a:latin typeface="Calibri" pitchFamily="34" charset="0"/>
                <a:cs typeface="Calibri" pitchFamily="34" charset="0"/>
              </a:rPr>
              <a:t>завершена</a:t>
            </a:r>
            <a:endParaRPr lang="ru-RU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4355976" y="1700809"/>
            <a:ext cx="864096" cy="901778"/>
          </a:xfrm>
          <a:prstGeom prst="roundRect">
            <a:avLst>
              <a:gd name="adj" fmla="val 1120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299012" y="1892831"/>
            <a:ext cx="978024" cy="461665"/>
          </a:xfrm>
          <a:prstGeom prst="rect">
            <a:avLst/>
          </a:prstGeom>
          <a:ln>
            <a:noFill/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CRM</a:t>
            </a:r>
            <a:endParaRPr lang="ru-RU" sz="4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Изображение 3" descr="13216243_m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14476" r="24065" b="18893"/>
          <a:stretch/>
        </p:blipFill>
        <p:spPr>
          <a:xfrm>
            <a:off x="6228184" y="1700808"/>
            <a:ext cx="576064" cy="817875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6948264" y="2276872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Изображение 28" descr="10414682_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34699" r="73299" b="34859"/>
          <a:stretch/>
        </p:blipFill>
        <p:spPr>
          <a:xfrm>
            <a:off x="3203849" y="3813044"/>
            <a:ext cx="548277" cy="804674"/>
          </a:xfrm>
          <a:prstGeom prst="rect">
            <a:avLst/>
          </a:prstGeom>
        </p:spPr>
      </p:pic>
      <p:cxnSp>
        <p:nvCxnSpPr>
          <p:cNvPr id="30" name="Прямая со стрелкой 29"/>
          <p:cNvCxnSpPr/>
          <p:nvPr/>
        </p:nvCxnSpPr>
        <p:spPr>
          <a:xfrm>
            <a:off x="2267744" y="419708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Изображение 5" descr="8411777_m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14901" r="3800" b="21873"/>
          <a:stretch/>
        </p:blipFill>
        <p:spPr>
          <a:xfrm>
            <a:off x="6228185" y="3717033"/>
            <a:ext cx="1521479" cy="738161"/>
          </a:xfrm>
          <a:prstGeom prst="rect">
            <a:avLst/>
          </a:prstGeom>
        </p:spPr>
      </p:pic>
      <p:cxnSp>
        <p:nvCxnSpPr>
          <p:cNvPr id="34" name="Прямая со стрелкой 33"/>
          <p:cNvCxnSpPr/>
          <p:nvPr/>
        </p:nvCxnSpPr>
        <p:spPr>
          <a:xfrm>
            <a:off x="5652120" y="419708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3474384" y="563724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539552" y="5637245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1043567" y="5253203"/>
            <a:ext cx="2290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Calibri" pitchFamily="34" charset="0"/>
                <a:cs typeface="Calibri" pitchFamily="34" charset="0"/>
              </a:rPr>
              <a:t>Интернет-магазин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:</a:t>
            </a:r>
            <a:endParaRPr lang="ru-RU" sz="2000" dirty="0" smtClean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ru-RU" sz="2000" dirty="0" smtClean="0">
                <a:latin typeface="Calibri" pitchFamily="34" charset="0"/>
                <a:cs typeface="Calibri" pitchFamily="34" charset="0"/>
              </a:rPr>
              <a:t>Заказ доставлен</a:t>
            </a:r>
            <a:endParaRPr lang="ru-RU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8" name="Прямоугольник 2047"/>
          <p:cNvSpPr/>
          <p:nvPr/>
        </p:nvSpPr>
        <p:spPr>
          <a:xfrm>
            <a:off x="3365382" y="2468893"/>
            <a:ext cx="8643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CommerceML</a:t>
            </a:r>
            <a:endParaRPr lang="ru-RU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Изображение 1" descr="Снимок экрана 2012-05-16 в 19.52.3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700808"/>
            <a:ext cx="895234" cy="861473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3621021"/>
            <a:ext cx="936104" cy="950979"/>
          </a:xfrm>
          <a:prstGeom prst="rect">
            <a:avLst/>
          </a:prstGeom>
        </p:spPr>
      </p:pic>
      <p:pic>
        <p:nvPicPr>
          <p:cNvPr id="41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89028"/>
            <a:ext cx="574648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900" dirty="0" smtClean="0">
                <a:latin typeface="Calibri" pitchFamily="34" charset="0"/>
                <a:cs typeface="Calibri" pitchFamily="34" charset="0"/>
              </a:rPr>
              <a:t>Заказ</a:t>
            </a:r>
            <a:r>
              <a:rPr lang="ru-RU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900" dirty="0" smtClean="0">
                <a:latin typeface="Calibri" pitchFamily="34" charset="0"/>
                <a:cs typeface="Calibri" pitchFamily="34" charset="0"/>
              </a:rPr>
              <a:t>из</a:t>
            </a:r>
            <a:r>
              <a:rPr lang="ru-RU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900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900" dirty="0" smtClean="0">
                <a:latin typeface="Calibri" pitchFamily="34" charset="0"/>
                <a:cs typeface="Calibri" pitchFamily="34" charset="0"/>
              </a:rPr>
              <a:t>в</a:t>
            </a:r>
            <a:r>
              <a:rPr lang="ru-RU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900" dirty="0" smtClean="0">
                <a:latin typeface="Calibri" pitchFamily="34" charset="0"/>
                <a:cs typeface="Calibri" pitchFamily="34" charset="0"/>
              </a:rPr>
              <a:t>интернет-магазине</a:t>
            </a:r>
            <a:r>
              <a:rPr lang="ru-RU" sz="2800" dirty="0" smtClean="0">
                <a:latin typeface="Calibri" pitchFamily="34" charset="0"/>
                <a:cs typeface="Calibri" pitchFamily="34" charset="0"/>
              </a:rPr>
              <a:t> </a:t>
            </a:r>
            <a:endParaRPr lang="ru-RU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Изображение 3" descr="10414682_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34699" r="73299" b="34859"/>
          <a:stretch/>
        </p:blipFill>
        <p:spPr>
          <a:xfrm>
            <a:off x="875459" y="1931796"/>
            <a:ext cx="548277" cy="763009"/>
          </a:xfrm>
          <a:prstGeom prst="rect">
            <a:avLst/>
          </a:prstGeom>
        </p:spPr>
      </p:pic>
      <p:pic>
        <p:nvPicPr>
          <p:cNvPr id="6" name="Изображение 5" descr="10414682_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2"/>
          <a:stretch/>
        </p:blipFill>
        <p:spPr>
          <a:xfrm>
            <a:off x="4523580" y="1524000"/>
            <a:ext cx="1944216" cy="1216002"/>
          </a:xfrm>
          <a:prstGeom prst="rect">
            <a:avLst/>
          </a:prstGeom>
        </p:spPr>
      </p:pic>
      <p:pic>
        <p:nvPicPr>
          <p:cNvPr id="8" name="Изображение 7" descr="6265583_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15" y="1739775"/>
            <a:ext cx="449285" cy="624969"/>
          </a:xfrm>
          <a:prstGeom prst="rect">
            <a:avLst/>
          </a:prstGeom>
        </p:spPr>
      </p:pic>
      <p:pic>
        <p:nvPicPr>
          <p:cNvPr id="10" name="Изображение 9" descr="12840545_s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5" t="14485" r="15738"/>
          <a:stretch/>
        </p:blipFill>
        <p:spPr>
          <a:xfrm>
            <a:off x="2555776" y="1907334"/>
            <a:ext cx="1034300" cy="1159412"/>
          </a:xfrm>
          <a:prstGeom prst="rect">
            <a:avLst/>
          </a:prstGeom>
        </p:spPr>
      </p:pic>
      <p:pic>
        <p:nvPicPr>
          <p:cNvPr id="11" name="Изображение 10" descr="12840574_s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4054" r="15471"/>
          <a:stretch/>
        </p:blipFill>
        <p:spPr>
          <a:xfrm>
            <a:off x="7308304" y="1758645"/>
            <a:ext cx="1073132" cy="1317160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1907704" y="2388094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3923928" y="2388094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Плюс 17"/>
          <p:cNvSpPr/>
          <p:nvPr/>
        </p:nvSpPr>
        <p:spPr>
          <a:xfrm>
            <a:off x="4572000" y="2542405"/>
            <a:ext cx="283404" cy="273000"/>
          </a:xfrm>
          <a:prstGeom prst="mathPlus">
            <a:avLst>
              <a:gd name="adj1" fmla="val 28310"/>
            </a:avLst>
          </a:prstGeom>
          <a:solidFill>
            <a:srgbClr val="48B8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6588224" y="2388094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55576" y="4596340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12182" r="19465" b="24466"/>
          <a:stretch/>
        </p:blipFill>
        <p:spPr>
          <a:xfrm>
            <a:off x="1358192" y="3960844"/>
            <a:ext cx="1613608" cy="1248561"/>
          </a:xfrm>
          <a:prstGeom prst="roundRect">
            <a:avLst>
              <a:gd name="adj" fmla="val 3843"/>
            </a:avLst>
          </a:prstGeom>
          <a:solidFill>
            <a:srgbClr val="FFFFFF">
              <a:shade val="85000"/>
            </a:srgbClr>
          </a:solidFill>
          <a:ln>
            <a:solidFill>
              <a:srgbClr val="BFBFBF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5" name="Прямая со стрелкой 24"/>
          <p:cNvCxnSpPr/>
          <p:nvPr/>
        </p:nvCxnSpPr>
        <p:spPr>
          <a:xfrm>
            <a:off x="3275856" y="4596340"/>
            <a:ext cx="432048" cy="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3825433" y="4168501"/>
            <a:ext cx="16114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Calibri" pitchFamily="34" charset="0"/>
                <a:cs typeface="Calibri" pitchFamily="34" charset="0"/>
              </a:rPr>
              <a:t>CRM: </a:t>
            </a:r>
            <a:r>
              <a:rPr lang="ru-RU" sz="2000" dirty="0">
                <a:latin typeface="Calibri" pitchFamily="34" charset="0"/>
                <a:cs typeface="Calibri" pitchFamily="34" charset="0"/>
              </a:rPr>
              <a:t>С</a:t>
            </a:r>
            <a:r>
              <a:rPr lang="ru-RU" sz="2000" dirty="0" smtClean="0">
                <a:latin typeface="Calibri" pitchFamily="34" charset="0"/>
                <a:cs typeface="Calibri" pitchFamily="34" charset="0"/>
              </a:rPr>
              <a:t>делка</a:t>
            </a:r>
          </a:p>
          <a:p>
            <a:pPr algn="ctr"/>
            <a:r>
              <a:rPr lang="ru-RU" sz="2000" dirty="0" smtClean="0">
                <a:latin typeface="Calibri" pitchFamily="34" charset="0"/>
                <a:cs typeface="Calibri" pitchFamily="34" charset="0"/>
              </a:rPr>
              <a:t>завершена</a:t>
            </a:r>
            <a:endParaRPr lang="ru-RU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6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04800" y="140173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900" b="1" dirty="0" smtClean="0">
                <a:latin typeface="Calibri" pitchFamily="34" charset="0"/>
                <a:cs typeface="Calibri" pitchFamily="34" charset="0"/>
              </a:rPr>
              <a:t>Подключение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900" b="1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900" b="1" dirty="0" smtClean="0">
                <a:latin typeface="Calibri" pitchFamily="34" charset="0"/>
                <a:cs typeface="Calibri" pitchFamily="34" charset="0"/>
              </a:rPr>
              <a:t>за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 2 </a:t>
            </a:r>
            <a:r>
              <a:rPr lang="ru-RU" sz="2900" b="1" dirty="0" smtClean="0">
                <a:latin typeface="Calibri" pitchFamily="34" charset="0"/>
                <a:cs typeface="Calibri" pitchFamily="34" charset="0"/>
              </a:rPr>
              <a:t>минуты</a:t>
            </a:r>
            <a:endParaRPr lang="en-US" sz="29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Изображение 8" descr="box-bu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05000"/>
            <a:ext cx="2151192" cy="2286000"/>
          </a:xfrm>
          <a:prstGeom prst="rect">
            <a:avLst/>
          </a:prstGeom>
        </p:spPr>
      </p:pic>
      <p:pic>
        <p:nvPicPr>
          <p:cNvPr id="2" name="Изображение 1" descr="box-k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8400"/>
            <a:ext cx="2175431" cy="231010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09600" y="4419600"/>
            <a:ext cx="27569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u="sng" dirty="0" smtClean="0">
                <a:latin typeface="Calibri" pitchFamily="34" charset="0"/>
                <a:cs typeface="Calibri" pitchFamily="34" charset="0"/>
              </a:rPr>
              <a:t>www.bitrix24.ru</a:t>
            </a:r>
            <a:endParaRPr lang="ru-RU" sz="1800" b="0" u="sng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800" b="0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ru-RU" sz="1800" b="0" dirty="0" smtClean="0">
                <a:latin typeface="Calibri" pitchFamily="34" charset="0"/>
                <a:cs typeface="Calibri" pitchFamily="34" charset="0"/>
              </a:rPr>
              <a:t> бесплатно</a:t>
            </a:r>
          </a:p>
          <a:p>
            <a:pPr marL="285750" indent="-285750">
              <a:buFont typeface="Arial"/>
              <a:buChar char="•"/>
            </a:pPr>
            <a:r>
              <a:rPr lang="ru-RU" sz="1800" b="0" dirty="0" smtClean="0">
                <a:latin typeface="Calibri" pitchFamily="34" charset="0"/>
                <a:cs typeface="Calibri" pitchFamily="34" charset="0"/>
              </a:rPr>
              <a:t>на </a:t>
            </a:r>
            <a:r>
              <a:rPr lang="ru-RU" sz="1800" b="0" dirty="0">
                <a:latin typeface="Calibri" pitchFamily="34" charset="0"/>
                <a:cs typeface="Calibri" pitchFamily="34" charset="0"/>
              </a:rPr>
              <a:t>12</a:t>
            </a:r>
            <a:r>
              <a:rPr lang="en-US" sz="1800" b="0" dirty="0">
                <a:latin typeface="Calibri" pitchFamily="34" charset="0"/>
                <a:cs typeface="Calibri" pitchFamily="34" charset="0"/>
              </a:rPr>
              <a:t> </a:t>
            </a:r>
            <a:r>
              <a:rPr lang="ru-RU" sz="1800" b="0" dirty="0" smtClean="0">
                <a:latin typeface="Calibri" pitchFamily="34" charset="0"/>
                <a:cs typeface="Calibri" pitchFamily="34" charset="0"/>
              </a:rPr>
              <a:t>сотрудников</a:t>
            </a:r>
          </a:p>
          <a:p>
            <a:pPr marL="285750" indent="-285750">
              <a:buFont typeface="Arial"/>
              <a:buChar char="•"/>
            </a:pPr>
            <a:r>
              <a:rPr lang="ru-RU" sz="1800" b="0" dirty="0" smtClean="0">
                <a:latin typeface="Calibri" pitchFamily="34" charset="0"/>
                <a:cs typeface="Calibri" pitchFamily="34" charset="0"/>
              </a:rPr>
              <a:t>на 1 интернет-магазин </a:t>
            </a:r>
          </a:p>
          <a:p>
            <a:pPr algn="ctr"/>
            <a:r>
              <a:rPr lang="ru-RU" sz="1800" b="0" dirty="0" smtClean="0">
                <a:latin typeface="Calibri" pitchFamily="34" charset="0"/>
                <a:cs typeface="Calibri" pitchFamily="34" charset="0"/>
              </a:rPr>
              <a:t> </a:t>
            </a:r>
            <a:endParaRPr lang="ru-RU" sz="1800" b="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4" name="Изображение 2053" descr="bitrix24-cloud-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3175000" cy="1857375"/>
          </a:xfrm>
          <a:prstGeom prst="rect">
            <a:avLst/>
          </a:prstGeom>
        </p:spPr>
      </p:pic>
      <p:cxnSp>
        <p:nvCxnSpPr>
          <p:cNvPr id="2056" name="Прямая со стрелкой 2055"/>
          <p:cNvCxnSpPr/>
          <p:nvPr/>
        </p:nvCxnSpPr>
        <p:spPr>
          <a:xfrm flipV="1">
            <a:off x="3029272" y="2845973"/>
            <a:ext cx="864096" cy="4800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5959624" y="2871962"/>
            <a:ext cx="885096" cy="5010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5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032160" y="2487580"/>
            <a:ext cx="1346256" cy="1318253"/>
          </a:xfrm>
          <a:prstGeom prst="roundRect">
            <a:avLst>
              <a:gd name="adj" fmla="val 11203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221233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900" b="1" dirty="0" smtClean="0">
                <a:latin typeface="Calibri" pitchFamily="34" charset="0"/>
                <a:cs typeface="Calibri" pitchFamily="34" charset="0"/>
              </a:rPr>
              <a:t>Интернет-магазин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 + </a:t>
            </a:r>
            <a:r>
              <a:rPr lang="en-US" sz="2900" b="1" dirty="0" smtClean="0">
                <a:latin typeface="Calibri" pitchFamily="34" charset="0"/>
                <a:cs typeface="Calibri" pitchFamily="34" charset="0"/>
              </a:rPr>
              <a:t>CRM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+ 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«</a:t>
            </a:r>
            <a:r>
              <a:rPr lang="en-US" sz="2900" b="1" dirty="0" smtClean="0">
                <a:latin typeface="Calibri" pitchFamily="34" charset="0"/>
                <a:cs typeface="Calibri" pitchFamily="34" charset="0"/>
              </a:rPr>
              <a:t>1C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»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1328" y="486298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0" dirty="0" smtClean="0">
                <a:latin typeface="Calibri" pitchFamily="34" charset="0"/>
                <a:cs typeface="Calibri" pitchFamily="34" charset="0"/>
              </a:rPr>
              <a:t>Комплексное решение для построения эффективных интернет-продаж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01880" y="2766504"/>
            <a:ext cx="1418348" cy="707886"/>
          </a:xfrm>
          <a:prstGeom prst="rect">
            <a:avLst/>
          </a:prstGeom>
          <a:ln>
            <a:noFill/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CRM</a:t>
            </a:r>
            <a:endParaRPr lang="ru-RU" sz="4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377440"/>
            <a:ext cx="1508760" cy="1508760"/>
          </a:xfrm>
          <a:prstGeom prst="rect">
            <a:avLst/>
          </a:prstGeom>
        </p:spPr>
      </p:pic>
      <p:pic>
        <p:nvPicPr>
          <p:cNvPr id="10" name="Изображение 9" descr="box-b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76" y="1814068"/>
            <a:ext cx="2595294" cy="2757932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5374536" y="3140968"/>
            <a:ext cx="864096" cy="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583492" y="3140968"/>
            <a:ext cx="864096" cy="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Natalia\Documents\Для презентаций\stickers-bullet\strelk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" y="5064870"/>
            <a:ext cx="304800" cy="3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45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atalia\Downloads\9560810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45" y="1066799"/>
            <a:ext cx="3852718" cy="578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Box 10"/>
          <p:cNvSpPr txBox="1">
            <a:spLocks noChangeArrowheads="1"/>
          </p:cNvSpPr>
          <p:nvPr/>
        </p:nvSpPr>
        <p:spPr bwMode="auto">
          <a:xfrm>
            <a:off x="304800" y="1524000"/>
            <a:ext cx="5833938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4000" b="0" dirty="0">
                <a:latin typeface="+mn-lt"/>
              </a:rPr>
              <a:t/>
            </a:r>
            <a:br>
              <a:rPr lang="ru-RU" sz="4000" b="0" dirty="0">
                <a:latin typeface="+mn-lt"/>
              </a:rPr>
            </a:br>
            <a:r>
              <a:rPr lang="ru-RU" sz="4400" b="0" dirty="0">
                <a:latin typeface="+mn-lt"/>
              </a:rPr>
              <a:t>Спасибо за внимание!</a:t>
            </a:r>
            <a:r>
              <a:rPr lang="en-US" sz="4400" b="0" dirty="0">
                <a:latin typeface="+mn-lt"/>
              </a:rPr>
              <a:t>  </a:t>
            </a:r>
            <a:endParaRPr lang="ru-RU" sz="4400" b="0" dirty="0" smtClean="0">
              <a:latin typeface="+mn-lt"/>
            </a:endParaRPr>
          </a:p>
          <a:p>
            <a:pPr eaLnBrk="1" hangingPunct="1"/>
            <a:r>
              <a:rPr lang="ru-RU" sz="4400" b="0" dirty="0" smtClean="0">
                <a:latin typeface="+mn-lt"/>
              </a:rPr>
              <a:t>Вопросы</a:t>
            </a:r>
            <a:r>
              <a:rPr lang="ru-RU" sz="4400" b="0" dirty="0">
                <a:latin typeface="+mn-lt"/>
              </a:rPr>
              <a:t>?</a:t>
            </a:r>
            <a:endParaRPr lang="en-US" sz="4400" b="0" dirty="0">
              <a:latin typeface="+mn-lt"/>
            </a:endParaRPr>
          </a:p>
        </p:txBody>
      </p:sp>
      <p:pic>
        <p:nvPicPr>
          <p:cNvPr id="7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Natalia\Documents\Для презентаций\stickers-bullet\sticker-lef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75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itrix24.ru/images/content/livecr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538"/>
          <a:stretch/>
        </p:blipFill>
        <p:spPr bwMode="auto">
          <a:xfrm>
            <a:off x="824548" y="1347716"/>
            <a:ext cx="7712368" cy="55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5720" y="125940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Calibri" panose="020F0502020204030204" pitchFamily="34" charset="0"/>
              </a:rPr>
              <a:t>«Живая лента» CRM </a:t>
            </a:r>
            <a:endParaRPr lang="en-US" sz="28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 bwMode="auto">
          <a:xfrm>
            <a:off x="5832781" y="2057400"/>
            <a:ext cx="3158819" cy="1295400"/>
          </a:xfrm>
          <a:prstGeom prst="wedgeRoundRectCallout">
            <a:avLst>
              <a:gd name="adj1" fmla="val -69178"/>
              <a:gd name="adj2" fmla="val 9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Следите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за важными сделками и клиентами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в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режиме реального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времени в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единой «Живой ленте»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CRM.</a:t>
            </a:r>
            <a:endParaRPr lang="ru-RU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2" y="1433690"/>
            <a:ext cx="7842596" cy="5410200"/>
          </a:xfrm>
          <a:prstGeom prst="rect">
            <a:avLst/>
          </a:prstGeom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5720" y="125940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latin typeface="Calibri" panose="020F0502020204030204" pitchFamily="34" charset="0"/>
              </a:rPr>
              <a:t>«Живой» пульт управления каждого менеджера</a:t>
            </a:r>
            <a:endParaRPr lang="en-US" sz="28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 bwMode="auto">
          <a:xfrm>
            <a:off x="5832781" y="2057400"/>
            <a:ext cx="3158819" cy="1295400"/>
          </a:xfrm>
          <a:prstGeom prst="wedgeRoundRectCallout">
            <a:avLst>
              <a:gd name="adj1" fmla="val -69178"/>
              <a:gd name="adj2" fmla="val 955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Л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егко добавляйте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любую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информацию о клиентах и сделках, планируйте новые дела прямо из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«Живой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ленты»!</a:t>
            </a:r>
            <a:endParaRPr lang="ru-RU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12" y="1470377"/>
            <a:ext cx="7543800" cy="5322570"/>
          </a:xfrm>
          <a:prstGeom prst="rect">
            <a:avLst/>
          </a:prstGeom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5720" y="125940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Calibri" panose="020F0502020204030204" pitchFamily="34" charset="0"/>
              </a:rPr>
              <a:t>Своя лента событий у элементов </a:t>
            </a:r>
            <a:r>
              <a:rPr lang="en-US" sz="2800" dirty="0" smtClean="0">
                <a:latin typeface="Calibri" panose="020F0502020204030204" pitchFamily="34" charset="0"/>
              </a:rPr>
              <a:t>CRM</a:t>
            </a:r>
            <a:endParaRPr lang="en-US" sz="28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 bwMode="auto">
          <a:xfrm>
            <a:off x="5029200" y="2514600"/>
            <a:ext cx="3158819" cy="1295400"/>
          </a:xfrm>
          <a:prstGeom prst="wedgeRoundRectCallout">
            <a:avLst>
              <a:gd name="adj1" fmla="val -110277"/>
              <a:gd name="adj2" fmla="val 8796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В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хронологическом порядке выводятся все события, которые произошли,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например, со сделкой</a:t>
            </a:r>
            <a:r>
              <a:rPr lang="ru-RU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, начиная с </a:t>
            </a:r>
            <a:r>
              <a:rPr lang="ru-RU" sz="16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создания.</a:t>
            </a:r>
            <a:endParaRPr lang="ru-RU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5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7071"/>
            <a:ext cx="8610600" cy="4641558"/>
          </a:xfrm>
          <a:prstGeom prst="rect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ая прямоугольная выноска 4"/>
          <p:cNvSpPr/>
          <p:nvPr/>
        </p:nvSpPr>
        <p:spPr bwMode="auto">
          <a:xfrm>
            <a:off x="1143000" y="1659471"/>
            <a:ext cx="3200400" cy="1447800"/>
          </a:xfrm>
          <a:prstGeom prst="wedgeRoundRectCallout">
            <a:avLst>
              <a:gd name="adj1" fmla="val 10993"/>
              <a:gd name="adj2" fmla="val 7346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b="0" dirty="0">
                <a:solidFill>
                  <a:schemeClr val="tx1"/>
                </a:solidFill>
                <a:latin typeface="Calibri"/>
                <a:cs typeface="Calibri"/>
              </a:rPr>
              <a:t>Добавьте все «лиды» в CRM: звонок, визитка, письмо, заказ в интернет-магазине, любой другой входящий контакт.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25720" y="125940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latin typeface="Calibri" pitchFamily="34" charset="0"/>
                <a:cs typeface="Calibri" pitchFamily="34" charset="0"/>
              </a:rPr>
              <a:t>Учет всех потенциальных клиентов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ая прямоугольная выноска 12"/>
          <p:cNvSpPr/>
          <p:nvPr/>
        </p:nvSpPr>
        <p:spPr bwMode="auto">
          <a:xfrm>
            <a:off x="4800600" y="3429000"/>
            <a:ext cx="3429000" cy="1447800"/>
          </a:xfrm>
          <a:prstGeom prst="wedgeRoundRectCallout">
            <a:avLst>
              <a:gd name="adj1" fmla="val -53769"/>
              <a:gd name="adj2" fmla="val -8902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Результаты веб-форм с </a:t>
            </a:r>
            <a:r>
              <a:rPr lang="ru-RU" sz="2000" b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вашего сайта </a:t>
            </a:r>
            <a:r>
              <a:rPr lang="ru-RU" sz="2000" b="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можно автоматически выгружать в CRM.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5720" y="125940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latin typeface="Calibri" pitchFamily="34" charset="0"/>
                <a:cs typeface="Calibri" pitchFamily="34" charset="0"/>
              </a:rPr>
              <a:t>«Лиды» из веб-форм с сайта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6"/>
          <a:srcRect l="1396" t="90175" r="165"/>
          <a:stretch/>
        </p:blipFill>
        <p:spPr>
          <a:xfrm>
            <a:off x="437444" y="5799667"/>
            <a:ext cx="3982155" cy="76592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7"/>
          <a:srcRect l="1048" t="253"/>
          <a:stretch/>
        </p:blipFill>
        <p:spPr>
          <a:xfrm>
            <a:off x="423332" y="1382889"/>
            <a:ext cx="3996267" cy="4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5400"/>
            <a:ext cx="7772400" cy="5471547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25720" y="127512"/>
            <a:ext cx="675852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Распределение «</a:t>
            </a:r>
            <a:r>
              <a:rPr lang="ru-RU" sz="2800" b="1" dirty="0" err="1" smtClean="0">
                <a:latin typeface="Calibri" pitchFamily="34" charset="0"/>
                <a:cs typeface="Calibri" pitchFamily="34" charset="0"/>
              </a:rPr>
              <a:t>лидов</a:t>
            </a:r>
            <a:r>
              <a:rPr lang="ru-RU" sz="2800" b="1" dirty="0" smtClean="0">
                <a:latin typeface="Calibri" pitchFamily="34" charset="0"/>
                <a:cs typeface="Calibri" pitchFamily="34" charset="0"/>
              </a:rPr>
              <a:t>» между менеджерами</a:t>
            </a:r>
            <a:endParaRPr lang="en-US" sz="28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4" descr="C:\Users\Natalia\Desktop\Для презентаций\stickers-bullet\polosk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05463"/>
            <a:ext cx="9144000" cy="4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Natalia\Documents\Для презентаций\stickers-bullet\sticker-r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2" y="11273"/>
            <a:ext cx="3063298" cy="10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Аня\AppData\Local\Microsoft\Windows\Temporary Internet Files\Content.Outlook\36VJRQY6\line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" y="1206350"/>
            <a:ext cx="89154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ая прямоугольная выноска 4"/>
          <p:cNvSpPr/>
          <p:nvPr/>
        </p:nvSpPr>
        <p:spPr bwMode="auto">
          <a:xfrm>
            <a:off x="457200" y="2514600"/>
            <a:ext cx="2895600" cy="1143000"/>
          </a:xfrm>
          <a:prstGeom prst="wedgeRoundRectCallout">
            <a:avLst>
              <a:gd name="adj1" fmla="val 55400"/>
              <a:gd name="adj2" fmla="val 8796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tx1"/>
                </a:solidFill>
                <a:latin typeface="Calibri"/>
                <a:cs typeface="Calibri"/>
              </a:rPr>
              <a:t>Лиды можно автоматически распределять между разными менеджерами. Например, в зависимости от суммы контракта.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08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23287</TotalTime>
  <Words>645</Words>
  <Application>Microsoft Office PowerPoint</Application>
  <PresentationFormat>Экран (4:3)</PresentationFormat>
  <Paragraphs>131</Paragraphs>
  <Slides>38</Slides>
  <Notes>32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38</vt:i4>
      </vt:variant>
    </vt:vector>
  </HeadingPairs>
  <TitlesOfParts>
    <vt:vector size="40" baseType="lpstr">
      <vt:lpstr>Default Design</vt:lpstr>
      <vt:lpstr>Тема Office</vt:lpstr>
      <vt:lpstr>CRM: Кто ваш покупатель? Клиента надо знать в лицо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Bitrix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Битрикс: Управление сайтом</dc:title>
  <dc:creator>Natalia Grikhina</dc:creator>
  <cp:lastModifiedBy>Иван</cp:lastModifiedBy>
  <cp:revision>1362</cp:revision>
  <dcterms:created xsi:type="dcterms:W3CDTF">2004-09-13T11:38:15Z</dcterms:created>
  <dcterms:modified xsi:type="dcterms:W3CDTF">2014-02-25T14:29:09Z</dcterms:modified>
</cp:coreProperties>
</file>